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7" r:id="rId2"/>
    <p:sldId id="278" r:id="rId3"/>
    <p:sldId id="293" r:id="rId4"/>
    <p:sldId id="296" r:id="rId5"/>
    <p:sldId id="29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519528499161206"/>
          <c:y val="9.0136484962708346E-2"/>
          <c:w val="0.42807587859941015"/>
          <c:h val="0.561459334176399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0.22000000000000006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базовый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0.56000000000000005</c:v>
                </c:pt>
                <c:pt idx="1">
                  <c:v>0.5</c:v>
                </c:pt>
                <c:pt idx="2">
                  <c:v>0.62500000000000022</c:v>
                </c:pt>
                <c:pt idx="3" formatCode="0.00%">
                  <c:v>0.66600000000000026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повышенный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0.22000000000000006</c:v>
                </c:pt>
                <c:pt idx="1">
                  <c:v>0.5</c:v>
                </c:pt>
                <c:pt idx="2">
                  <c:v>0.37500000000000011</c:v>
                </c:pt>
                <c:pt idx="3" formatCode="0.00%">
                  <c:v>0.33300000000000013</c:v>
                </c:pt>
              </c:numCache>
            </c:numRef>
          </c:val>
        </c:ser>
        <c:shape val="cylinder"/>
        <c:axId val="62926208"/>
        <c:axId val="62936192"/>
        <c:axId val="0"/>
      </c:bar3DChart>
      <c:catAx>
        <c:axId val="62926208"/>
        <c:scaling>
          <c:orientation val="minMax"/>
        </c:scaling>
        <c:axPos val="b"/>
        <c:tickLblPos val="nextTo"/>
        <c:crossAx val="62936192"/>
        <c:crosses val="autoZero"/>
        <c:auto val="1"/>
        <c:lblAlgn val="ctr"/>
        <c:lblOffset val="100"/>
      </c:catAx>
      <c:valAx>
        <c:axId val="62936192"/>
        <c:scaling>
          <c:orientation val="minMax"/>
        </c:scaling>
        <c:axPos val="l"/>
        <c:majorGridlines/>
        <c:numFmt formatCode="0%" sourceLinked="1"/>
        <c:tickLblPos val="nextTo"/>
        <c:crossAx val="629262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1859810975539463"/>
          <c:y val="3.9429346050958956E-2"/>
          <c:w val="0.66511122492615293"/>
          <c:h val="0.6464829541051306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повышенный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Умение учиться</c:v>
                </c:pt>
                <c:pt idx="1">
                  <c:v>учебное сотрудничество</c:v>
                </c:pt>
                <c:pt idx="2">
                  <c:v>работа с текстом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 formatCode="0.00%">
                  <c:v>0.33000000000000013</c:v>
                </c:pt>
                <c:pt idx="1">
                  <c:v>0.33300000000000013</c:v>
                </c:pt>
                <c:pt idx="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базовый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Умение учиться</c:v>
                </c:pt>
                <c:pt idx="1">
                  <c:v>учебное сотрудничество</c:v>
                </c:pt>
                <c:pt idx="2">
                  <c:v>работа с текстом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 formatCode="0.00%">
                  <c:v>0.66000000000000025</c:v>
                </c:pt>
                <c:pt idx="1">
                  <c:v>0.66600000000000026</c:v>
                </c:pt>
                <c:pt idx="2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недостаточный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Умение учиться</c:v>
                </c:pt>
                <c:pt idx="1">
                  <c:v>учебное сотрудничество</c:v>
                </c:pt>
                <c:pt idx="2">
                  <c:v>работа с текстом</c:v>
                </c:pt>
              </c:strCache>
            </c:strRef>
          </c:cat>
          <c:val>
            <c:numRef>
              <c:f>Лист1!$D$2:$D$4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one"/>
        <c:axId val="63011456"/>
        <c:axId val="63025536"/>
        <c:axId val="0"/>
      </c:bar3DChart>
      <c:catAx>
        <c:axId val="63011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3025536"/>
        <c:crosses val="autoZero"/>
        <c:auto val="1"/>
        <c:lblAlgn val="ctr"/>
        <c:lblOffset val="100"/>
      </c:catAx>
      <c:valAx>
        <c:axId val="63025536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30114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80E5C-5C5C-475F-81B8-B66E4D7471C9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34163-FFF2-44CF-9EBD-DC140B3CE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86687" cy="314327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реализации ФГОС НОО</a:t>
            </a:r>
            <a:r>
              <a:rPr lang="ru-RU" sz="3100" b="1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cap="none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70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Соловьихинская</a:t>
            </a:r>
            <a:r>
              <a:rPr lang="ru-RU" sz="27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СОШ»</a:t>
            </a:r>
            <a:br>
              <a:rPr lang="ru-RU" sz="27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Петропавловского района</a:t>
            </a:r>
            <a:br>
              <a:rPr lang="ru-RU" sz="27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Алтайского края</a:t>
            </a:r>
            <a:endParaRPr lang="ru-RU" sz="6700" b="1" cap="none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14290"/>
            <a:ext cx="8458200" cy="914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Соловьихинская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школа»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0" y="6143625"/>
            <a:ext cx="3643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2015 год.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«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Великая цель образования-</a:t>
            </a:r>
            <a:b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не знания, а действия!»</a:t>
            </a:r>
            <a:endParaRPr lang="ru-RU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Герберт  Спенсер</a:t>
            </a:r>
            <a:endParaRPr lang="ru-RU" sz="3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оценки планируемых результатов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002060"/>
                </a:solidFill>
              </a:rPr>
              <a:t>Результаты выполнения комплексных работ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2000240"/>
          <a:ext cx="642942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543956" cy="4525963"/>
          </a:xfrm>
        </p:spPr>
        <p:txBody>
          <a:bodyPr>
            <a:normAutofit/>
          </a:bodyPr>
          <a:lstStyle/>
          <a:p>
            <a:endParaRPr lang="ru-RU" sz="2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err="1" smtClean="0">
                <a:solidFill>
                  <a:srgbClr val="002060"/>
                </a:solidFill>
              </a:rPr>
              <a:t>Метапредметные</a:t>
            </a:r>
            <a:r>
              <a:rPr lang="ru-RU" sz="3600" dirty="0" smtClean="0">
                <a:solidFill>
                  <a:srgbClr val="002060"/>
                </a:solidFill>
              </a:rPr>
              <a:t> результаты. 4 класс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928662" y="1285860"/>
          <a:ext cx="771530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35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Результаты реализации ФГОС НОО. МБОУ «Соловьихинская СОШ» Петропавловского района Алтайского края</vt:lpstr>
      <vt:lpstr>Слайд 2</vt:lpstr>
      <vt:lpstr>Система оценки планируемых результатов</vt:lpstr>
      <vt:lpstr>Слайд 4</vt:lpstr>
      <vt:lpstr>Метапредметные результаты. 4 класс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"Внутри каждого человека есть дремлющие силы. Силы, способные удивить его самого, так как он зачастую и не предполагает, что обладает ими. Силы, способные перевернуть жизнь, стоит их только поднять из глубин и привести в действие"   Оризон Свит Марден</dc:title>
  <dc:creator>школа</dc:creator>
  <cp:lastModifiedBy>Никита</cp:lastModifiedBy>
  <cp:revision>53</cp:revision>
  <dcterms:modified xsi:type="dcterms:W3CDTF">2001-12-31T18:38:48Z</dcterms:modified>
</cp:coreProperties>
</file>